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693400" cy="7561263"/>
  <p:notesSz cx="9144000" cy="6858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090"/>
    <a:srgbClr val="CBA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5" autoAdjust="0"/>
  </p:normalViewPr>
  <p:slideViewPr>
    <p:cSldViewPr>
      <p:cViewPr varScale="1">
        <p:scale>
          <a:sx n="101" d="100"/>
          <a:sy n="101" d="100"/>
        </p:scale>
        <p:origin x="1428" y="12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2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8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6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57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5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2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2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4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02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1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DEC9-A962-49B8-8EFA-1C73DDA12EC3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52C4-4BD8-4CF9-B81B-7270ABD82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8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R:\CBAC\PDF-MEL\PDF-Landscape-top-tab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0" y="0"/>
            <a:ext cx="10691812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1" descr="R:\CBAC\PNG\Owain\Random Tabs\Random Tabs.003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9"/>
          <a:stretch/>
        </p:blipFill>
        <p:spPr bwMode="auto">
          <a:xfrm>
            <a:off x="50708" y="437406"/>
            <a:ext cx="3656105" cy="30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42"/>
          <a:stretch/>
        </p:blipFill>
        <p:spPr bwMode="auto">
          <a:xfrm>
            <a:off x="90116" y="4385790"/>
            <a:ext cx="3616697" cy="304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-35793"/>
            <a:ext cx="8352928" cy="46604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602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y-GB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Organising</a:t>
            </a:r>
            <a:r>
              <a:rPr lang="cy-GB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cy-GB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Megan’s</a:t>
            </a:r>
            <a:r>
              <a:rPr lang="cy-GB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cy-GB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Party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496082"/>
              </p:ext>
            </p:extLst>
          </p:nvPr>
        </p:nvGraphicFramePr>
        <p:xfrm>
          <a:off x="306140" y="5220791"/>
          <a:ext cx="3310255" cy="215265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6144"/>
                <a:gridCol w="910481"/>
                <a:gridCol w="11036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b="1" dirty="0" err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Item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b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b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Price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Bread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 loaf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£1.19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Butter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250g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£1.75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Packet of ham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8 slices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£1.90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Cheese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125g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£0.90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Tomato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Pack of 6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£0.85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Tin of tuna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160g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£1.40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Crisps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Pack of 18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£2.99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Cucumber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£0.55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Jelly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135g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10430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Ice cream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litres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£1.60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Lemonade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litres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£1.35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30" name="Rectangle 40"/>
          <p:cNvSpPr>
            <a:spLocks noChangeArrowheads="1"/>
          </p:cNvSpPr>
          <p:nvPr/>
        </p:nvSpPr>
        <p:spPr bwMode="auto">
          <a:xfrm>
            <a:off x="3706813" y="3640138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y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y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y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534168"/>
              </p:ext>
            </p:extLst>
          </p:nvPr>
        </p:nvGraphicFramePr>
        <p:xfrm>
          <a:off x="339368" y="1291183"/>
          <a:ext cx="3279140" cy="215265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62916"/>
                <a:gridCol w="925294"/>
                <a:gridCol w="10909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b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Item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b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b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Price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Bread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 loaf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£1.49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Butter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500g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£3.30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Packet of ham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10 slices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£2.15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Cheese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250g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£2.10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Tomato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Pack of 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£0.75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Tin of tuna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160g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£1.35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Crisps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Pack of 6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£1.35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Cucumber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£0.60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Jelly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135g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£0.39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Ice cream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litres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£1.90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Lemonade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litres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£1.20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31" name="TextBox 1030"/>
          <p:cNvSpPr txBox="1"/>
          <p:nvPr/>
        </p:nvSpPr>
        <p:spPr>
          <a:xfrm>
            <a:off x="216744" y="459552"/>
            <a:ext cx="340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y-GB" altLang="en-US" sz="2000" b="1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y-GB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MORRISONS</a:t>
            </a:r>
            <a:endParaRPr lang="cy-GB" alt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032" name="TextBox 1031"/>
          <p:cNvSpPr txBox="1"/>
          <p:nvPr/>
        </p:nvSpPr>
        <p:spPr>
          <a:xfrm>
            <a:off x="246357" y="845775"/>
            <a:ext cx="229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altLang="en-US" sz="2400" b="1" dirty="0" err="1" smtClean="0">
                <a:solidFill>
                  <a:srgbClr val="CBA9E5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Prices</a:t>
            </a:r>
            <a:endParaRPr lang="en-GB" dirty="0">
              <a:solidFill>
                <a:srgbClr val="CBA9E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3" name="Picture 4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76"/>
          <a:stretch/>
        </p:blipFill>
        <p:spPr bwMode="auto">
          <a:xfrm>
            <a:off x="6223074" y="441657"/>
            <a:ext cx="3616697" cy="305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372200" y="434747"/>
            <a:ext cx="340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y-GB" altLang="en-US" sz="2000" b="1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y-GB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SAINSBURYS</a:t>
            </a:r>
            <a:endParaRPr lang="cy-GB" altLang="en-US" sz="3200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6820" y="870694"/>
            <a:ext cx="229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altLang="en-US" sz="2400" b="1" dirty="0" err="1" smtClean="0">
                <a:solidFill>
                  <a:srgbClr val="FAC090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Prices</a:t>
            </a:r>
            <a:endParaRPr lang="en-GB" dirty="0">
              <a:solidFill>
                <a:srgbClr val="FAC09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758732"/>
              </p:ext>
            </p:extLst>
          </p:nvPr>
        </p:nvGraphicFramePr>
        <p:xfrm>
          <a:off x="6498828" y="1305678"/>
          <a:ext cx="3279140" cy="21526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96144"/>
                <a:gridCol w="892066"/>
                <a:gridCol w="10909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b="1" dirty="0" err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Item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b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b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Price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Bread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 loaf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£1.00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Butter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250g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£1.80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Packet of ham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cy-GB" sz="1100" dirty="0" err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slices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£1.85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Cheese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125g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£1.70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Tomato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Pack of 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£0.70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Tin of tuna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160g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£1.80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Crisps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Pack of 18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£3.60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Cucumber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£0.60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Jelly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135g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£0.52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Ice cream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2000 ml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£1.19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Lemonade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2000 ml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£1.50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33" name="Wave 1032"/>
          <p:cNvSpPr/>
          <p:nvPr/>
        </p:nvSpPr>
        <p:spPr>
          <a:xfrm rot="4726361">
            <a:off x="3430145" y="895527"/>
            <a:ext cx="3112991" cy="2465451"/>
          </a:xfrm>
          <a:prstGeom prst="wave">
            <a:avLst>
              <a:gd name="adj1" fmla="val 12500"/>
              <a:gd name="adj2" fmla="val -1731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Vertical Scroll 3"/>
          <p:cNvSpPr>
            <a:spLocks noChangeArrowheads="1"/>
          </p:cNvSpPr>
          <p:nvPr/>
        </p:nvSpPr>
        <p:spPr bwMode="auto">
          <a:xfrm>
            <a:off x="3906540" y="585084"/>
            <a:ext cx="2235225" cy="2771775"/>
          </a:xfrm>
          <a:prstGeom prst="verticalScroll">
            <a:avLst>
              <a:gd name="adj" fmla="val 8796"/>
            </a:avLst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y-GB" sz="1200" b="1" dirty="0" err="1">
                <a:latin typeface="Century Gothic" panose="020B0502020202020204" pitchFamily="34" charset="0"/>
              </a:rPr>
              <a:t>Megan’s</a:t>
            </a:r>
            <a:r>
              <a:rPr lang="cy-GB" sz="1200" b="1" dirty="0">
                <a:latin typeface="Century Gothic" panose="020B0502020202020204" pitchFamily="34" charset="0"/>
              </a:rPr>
              <a:t> </a:t>
            </a:r>
            <a:endParaRPr lang="cy-GB" sz="12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cy-GB" sz="1200" b="1" dirty="0" err="1" smtClean="0">
                <a:latin typeface="Century Gothic" panose="020B0502020202020204" pitchFamily="34" charset="0"/>
              </a:rPr>
              <a:t>Shopping</a:t>
            </a:r>
            <a:r>
              <a:rPr lang="cy-GB" sz="1200" b="1" dirty="0" smtClean="0">
                <a:latin typeface="Century Gothic" panose="020B0502020202020204" pitchFamily="34" charset="0"/>
              </a:rPr>
              <a:t> </a:t>
            </a:r>
            <a:r>
              <a:rPr lang="cy-GB" sz="1200" b="1" dirty="0" err="1" smtClean="0">
                <a:latin typeface="Century Gothic" panose="020B0502020202020204" pitchFamily="34" charset="0"/>
              </a:rPr>
              <a:t>List</a:t>
            </a:r>
            <a:endParaRPr lang="cy-GB" sz="1200" b="1" dirty="0" smtClean="0">
              <a:latin typeface="Century Gothic" panose="020B0502020202020204" pitchFamily="34" charset="0"/>
            </a:endParaRP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cy-GB" sz="1100" dirty="0" smtClean="0">
                <a:latin typeface="Century Gothic" panose="020B0502020202020204" pitchFamily="34" charset="0"/>
              </a:rPr>
              <a:t>      5 </a:t>
            </a:r>
            <a:r>
              <a:rPr lang="cy-GB" sz="1100" dirty="0" err="1">
                <a:latin typeface="Century Gothic" panose="020B0502020202020204" pitchFamily="34" charset="0"/>
              </a:rPr>
              <a:t>loaves</a:t>
            </a:r>
            <a:r>
              <a:rPr lang="cy-GB" sz="1100" dirty="0">
                <a:latin typeface="Century Gothic" panose="020B0502020202020204" pitchFamily="34" charset="0"/>
              </a:rPr>
              <a:t> of </a:t>
            </a:r>
            <a:r>
              <a:rPr lang="cy-GB" sz="1100" dirty="0" err="1">
                <a:latin typeface="Century Gothic" panose="020B0502020202020204" pitchFamily="34" charset="0"/>
              </a:rPr>
              <a:t>bread</a:t>
            </a:r>
            <a:r>
              <a:rPr lang="cy-GB" sz="1100" dirty="0">
                <a:latin typeface="Century Gothic" panose="020B0502020202020204" pitchFamily="34" charset="0"/>
              </a:rPr>
              <a:t/>
            </a:r>
            <a:br>
              <a:rPr lang="cy-GB" sz="1100" dirty="0">
                <a:latin typeface="Century Gothic" panose="020B0502020202020204" pitchFamily="34" charset="0"/>
              </a:rPr>
            </a:br>
            <a:r>
              <a:rPr lang="cy-GB" sz="1100" dirty="0" smtClean="0">
                <a:latin typeface="Century Gothic" panose="020B0502020202020204" pitchFamily="34" charset="0"/>
              </a:rPr>
              <a:t>   1 </a:t>
            </a:r>
            <a:r>
              <a:rPr lang="cy-GB" sz="1100" dirty="0">
                <a:latin typeface="Century Gothic" panose="020B0502020202020204" pitchFamily="34" charset="0"/>
              </a:rPr>
              <a:t>pot (500g) of </a:t>
            </a:r>
            <a:r>
              <a:rPr lang="cy-GB" sz="1100" dirty="0" err="1">
                <a:latin typeface="Century Gothic" panose="020B0502020202020204" pitchFamily="34" charset="0"/>
              </a:rPr>
              <a:t>butter</a:t>
            </a:r>
            <a:r>
              <a:rPr lang="cy-GB" sz="1100" dirty="0">
                <a:latin typeface="Century Gothic" panose="020B0502020202020204" pitchFamily="34" charset="0"/>
              </a:rPr>
              <a:t/>
            </a:r>
            <a:br>
              <a:rPr lang="cy-GB" sz="1100" dirty="0">
                <a:latin typeface="Century Gothic" panose="020B0502020202020204" pitchFamily="34" charset="0"/>
              </a:rPr>
            </a:br>
            <a:r>
              <a:rPr lang="cy-GB" sz="1100" dirty="0" smtClean="0">
                <a:latin typeface="Century Gothic" panose="020B0502020202020204" pitchFamily="34" charset="0"/>
              </a:rPr>
              <a:t>    40 </a:t>
            </a:r>
            <a:r>
              <a:rPr lang="cy-GB" sz="1100" dirty="0" err="1">
                <a:latin typeface="Century Gothic" panose="020B0502020202020204" pitchFamily="34" charset="0"/>
              </a:rPr>
              <a:t>slices</a:t>
            </a:r>
            <a:r>
              <a:rPr lang="cy-GB" sz="1100" dirty="0">
                <a:latin typeface="Century Gothic" panose="020B0502020202020204" pitchFamily="34" charset="0"/>
              </a:rPr>
              <a:t> of ham</a:t>
            </a:r>
            <a:br>
              <a:rPr lang="cy-GB" sz="1100" dirty="0">
                <a:latin typeface="Century Gothic" panose="020B0502020202020204" pitchFamily="34" charset="0"/>
              </a:rPr>
            </a:br>
            <a:r>
              <a:rPr lang="cy-GB" sz="1100" dirty="0">
                <a:latin typeface="Century Gothic" panose="020B0502020202020204" pitchFamily="34" charset="0"/>
              </a:rPr>
              <a:t>A 250g </a:t>
            </a:r>
            <a:r>
              <a:rPr lang="cy-GB" sz="1100" dirty="0" err="1">
                <a:latin typeface="Century Gothic" panose="020B0502020202020204" pitchFamily="34" charset="0"/>
              </a:rPr>
              <a:t>block</a:t>
            </a:r>
            <a:r>
              <a:rPr lang="cy-GB" sz="1100" dirty="0">
                <a:latin typeface="Century Gothic" panose="020B0502020202020204" pitchFamily="34" charset="0"/>
              </a:rPr>
              <a:t> of </a:t>
            </a:r>
            <a:r>
              <a:rPr lang="cy-GB" sz="1100" dirty="0" err="1">
                <a:latin typeface="Century Gothic" panose="020B0502020202020204" pitchFamily="34" charset="0"/>
              </a:rPr>
              <a:t>cheese</a:t>
            </a:r>
            <a:r>
              <a:rPr lang="cy-GB" sz="1100" dirty="0">
                <a:latin typeface="Century Gothic" panose="020B0502020202020204" pitchFamily="34" charset="0"/>
              </a:rPr>
              <a:t/>
            </a:r>
            <a:br>
              <a:rPr lang="cy-GB" sz="1100" dirty="0">
                <a:latin typeface="Century Gothic" panose="020B0502020202020204" pitchFamily="34" charset="0"/>
              </a:rPr>
            </a:br>
            <a:r>
              <a:rPr lang="cy-GB" sz="1100" dirty="0" smtClean="0">
                <a:latin typeface="Century Gothic" panose="020B0502020202020204" pitchFamily="34" charset="0"/>
              </a:rPr>
              <a:t>  10 </a:t>
            </a:r>
            <a:r>
              <a:rPr lang="cy-GB" sz="1100" dirty="0" err="1">
                <a:latin typeface="Century Gothic" panose="020B0502020202020204" pitchFamily="34" charset="0"/>
              </a:rPr>
              <a:t>tomatoes</a:t>
            </a:r>
            <a:r>
              <a:rPr lang="cy-GB" sz="1100" dirty="0">
                <a:latin typeface="Century Gothic" panose="020B0502020202020204" pitchFamily="34" charset="0"/>
              </a:rPr>
              <a:t/>
            </a:r>
            <a:br>
              <a:rPr lang="cy-GB" sz="1100" dirty="0">
                <a:latin typeface="Century Gothic" panose="020B0502020202020204" pitchFamily="34" charset="0"/>
              </a:rPr>
            </a:br>
            <a:r>
              <a:rPr lang="cy-GB" sz="1100" dirty="0" smtClean="0">
                <a:latin typeface="Century Gothic" panose="020B0502020202020204" pitchFamily="34" charset="0"/>
              </a:rPr>
              <a:t> 2 </a:t>
            </a:r>
            <a:r>
              <a:rPr lang="cy-GB" sz="1100" dirty="0">
                <a:latin typeface="Century Gothic" panose="020B0502020202020204" pitchFamily="34" charset="0"/>
              </a:rPr>
              <a:t>× 160g </a:t>
            </a:r>
            <a:r>
              <a:rPr lang="cy-GB" sz="1100" dirty="0" err="1">
                <a:latin typeface="Century Gothic" panose="020B0502020202020204" pitchFamily="34" charset="0"/>
              </a:rPr>
              <a:t>tins</a:t>
            </a:r>
            <a:r>
              <a:rPr lang="cy-GB" sz="1100" dirty="0">
                <a:latin typeface="Century Gothic" panose="020B0502020202020204" pitchFamily="34" charset="0"/>
              </a:rPr>
              <a:t> of </a:t>
            </a:r>
            <a:r>
              <a:rPr lang="cy-GB" sz="1100" dirty="0" err="1">
                <a:latin typeface="Century Gothic" panose="020B0502020202020204" pitchFamily="34" charset="0"/>
              </a:rPr>
              <a:t>tuna</a:t>
            </a:r>
            <a:r>
              <a:rPr lang="cy-GB" sz="1100" dirty="0">
                <a:latin typeface="Century Gothic" panose="020B0502020202020204" pitchFamily="34" charset="0"/>
              </a:rPr>
              <a:t/>
            </a:r>
            <a:br>
              <a:rPr lang="cy-GB" sz="1100" dirty="0">
                <a:latin typeface="Century Gothic" panose="020B0502020202020204" pitchFamily="34" charset="0"/>
              </a:rPr>
            </a:br>
            <a:r>
              <a:rPr lang="cy-GB" sz="1100" dirty="0">
                <a:latin typeface="Century Gothic" panose="020B0502020202020204" pitchFamily="34" charset="0"/>
              </a:rPr>
              <a:t>18 </a:t>
            </a:r>
            <a:r>
              <a:rPr lang="cy-GB" sz="1100" dirty="0" err="1">
                <a:latin typeface="Century Gothic" panose="020B0502020202020204" pitchFamily="34" charset="0"/>
              </a:rPr>
              <a:t>packets</a:t>
            </a:r>
            <a:r>
              <a:rPr lang="cy-GB" sz="1100" dirty="0">
                <a:latin typeface="Century Gothic" panose="020B0502020202020204" pitchFamily="34" charset="0"/>
              </a:rPr>
              <a:t> of </a:t>
            </a:r>
            <a:r>
              <a:rPr lang="cy-GB" sz="1100" dirty="0" err="1">
                <a:latin typeface="Century Gothic" panose="020B0502020202020204" pitchFamily="34" charset="0"/>
              </a:rPr>
              <a:t>crisps</a:t>
            </a:r>
            <a:r>
              <a:rPr lang="cy-GB" sz="1100" dirty="0">
                <a:latin typeface="Century Gothic" panose="020B0502020202020204" pitchFamily="34" charset="0"/>
              </a:rPr>
              <a:t/>
            </a:r>
            <a:br>
              <a:rPr lang="cy-GB" sz="1100" dirty="0">
                <a:latin typeface="Century Gothic" panose="020B0502020202020204" pitchFamily="34" charset="0"/>
              </a:rPr>
            </a:br>
            <a:r>
              <a:rPr lang="cy-GB" sz="1100" dirty="0">
                <a:latin typeface="Century Gothic" panose="020B0502020202020204" pitchFamily="34" charset="0"/>
              </a:rPr>
              <a:t>1 </a:t>
            </a:r>
            <a:r>
              <a:rPr lang="cy-GB" sz="1100" dirty="0" err="1">
                <a:latin typeface="Century Gothic" panose="020B0502020202020204" pitchFamily="34" charset="0"/>
              </a:rPr>
              <a:t>cucumber</a:t>
            </a:r>
            <a:r>
              <a:rPr lang="cy-GB" sz="1100" dirty="0">
                <a:latin typeface="Century Gothic" panose="020B0502020202020204" pitchFamily="34" charset="0"/>
              </a:rPr>
              <a:t/>
            </a:r>
            <a:br>
              <a:rPr lang="cy-GB" sz="1100" dirty="0">
                <a:latin typeface="Century Gothic" panose="020B0502020202020204" pitchFamily="34" charset="0"/>
              </a:rPr>
            </a:br>
            <a:r>
              <a:rPr lang="cy-GB" sz="1100" dirty="0">
                <a:latin typeface="Century Gothic" panose="020B0502020202020204" pitchFamily="34" charset="0"/>
              </a:rPr>
              <a:t>3 × 135g </a:t>
            </a:r>
            <a:r>
              <a:rPr lang="cy-GB" sz="1100" dirty="0" err="1">
                <a:latin typeface="Century Gothic" panose="020B0502020202020204" pitchFamily="34" charset="0"/>
              </a:rPr>
              <a:t>jelly</a:t>
            </a:r>
            <a:r>
              <a:rPr lang="cy-GB" sz="1100" dirty="0">
                <a:latin typeface="Century Gothic" panose="020B0502020202020204" pitchFamily="34" charset="0"/>
              </a:rPr>
              <a:t/>
            </a:r>
            <a:br>
              <a:rPr lang="cy-GB" sz="1100" dirty="0">
                <a:latin typeface="Century Gothic" panose="020B0502020202020204" pitchFamily="34" charset="0"/>
              </a:rPr>
            </a:br>
            <a:r>
              <a:rPr lang="cy-GB" sz="1100" dirty="0" smtClean="0">
                <a:latin typeface="Century Gothic" panose="020B0502020202020204" pitchFamily="34" charset="0"/>
              </a:rPr>
              <a:t> 2 </a:t>
            </a:r>
            <a:r>
              <a:rPr lang="cy-GB" sz="1100" dirty="0">
                <a:latin typeface="Century Gothic" panose="020B0502020202020204" pitchFamily="34" charset="0"/>
              </a:rPr>
              <a:t>× 2 </a:t>
            </a:r>
            <a:r>
              <a:rPr lang="cy-GB" sz="1100" dirty="0" err="1">
                <a:latin typeface="Century Gothic" panose="020B0502020202020204" pitchFamily="34" charset="0"/>
              </a:rPr>
              <a:t>litres</a:t>
            </a:r>
            <a:r>
              <a:rPr lang="cy-GB" sz="1100" dirty="0">
                <a:latin typeface="Century Gothic" panose="020B0502020202020204" pitchFamily="34" charset="0"/>
              </a:rPr>
              <a:t> </a:t>
            </a:r>
            <a:r>
              <a:rPr lang="cy-GB" sz="1100" dirty="0" err="1">
                <a:latin typeface="Century Gothic" panose="020B0502020202020204" pitchFamily="34" charset="0"/>
              </a:rPr>
              <a:t>ice</a:t>
            </a:r>
            <a:r>
              <a:rPr lang="cy-GB" sz="1100" dirty="0">
                <a:latin typeface="Century Gothic" panose="020B0502020202020204" pitchFamily="34" charset="0"/>
              </a:rPr>
              <a:t> </a:t>
            </a:r>
            <a:r>
              <a:rPr lang="cy-GB" sz="1100" dirty="0" err="1">
                <a:latin typeface="Century Gothic" panose="020B0502020202020204" pitchFamily="34" charset="0"/>
              </a:rPr>
              <a:t>cream</a:t>
            </a:r>
            <a:r>
              <a:rPr lang="cy-GB" sz="1100" dirty="0">
                <a:latin typeface="Century Gothic" panose="020B0502020202020204" pitchFamily="34" charset="0"/>
              </a:rPr>
              <a:t/>
            </a:r>
            <a:br>
              <a:rPr lang="cy-GB" sz="1100" dirty="0">
                <a:latin typeface="Century Gothic" panose="020B0502020202020204" pitchFamily="34" charset="0"/>
              </a:rPr>
            </a:br>
            <a:r>
              <a:rPr lang="cy-GB" sz="1100" dirty="0" smtClean="0">
                <a:latin typeface="Century Gothic" panose="020B0502020202020204" pitchFamily="34" charset="0"/>
              </a:rPr>
              <a:t>  4 </a:t>
            </a:r>
            <a:r>
              <a:rPr lang="cy-GB" sz="1100" dirty="0">
                <a:latin typeface="Century Gothic" panose="020B0502020202020204" pitchFamily="34" charset="0"/>
              </a:rPr>
              <a:t>× 2 </a:t>
            </a:r>
            <a:r>
              <a:rPr lang="cy-GB" sz="1100" dirty="0" err="1">
                <a:latin typeface="Century Gothic" panose="020B0502020202020204" pitchFamily="34" charset="0"/>
              </a:rPr>
              <a:t>litres</a:t>
            </a:r>
            <a:r>
              <a:rPr lang="cy-GB" sz="1100" dirty="0">
                <a:latin typeface="Century Gothic" panose="020B0502020202020204" pitchFamily="34" charset="0"/>
              </a:rPr>
              <a:t> </a:t>
            </a:r>
            <a:r>
              <a:rPr lang="cy-GB" sz="1100" dirty="0" err="1">
                <a:latin typeface="Century Gothic" panose="020B0502020202020204" pitchFamily="34" charset="0"/>
              </a:rPr>
              <a:t>lemonade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1034" name="Isosceles Triangle 1033"/>
          <p:cNvSpPr/>
          <p:nvPr/>
        </p:nvSpPr>
        <p:spPr>
          <a:xfrm rot="18850507">
            <a:off x="4403640" y="3335315"/>
            <a:ext cx="309378" cy="51296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162124" y="4356695"/>
            <a:ext cx="340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y-GB" altLang="en-US" sz="2000" b="1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y-GB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ASDA</a:t>
            </a:r>
            <a:endParaRPr lang="cy-GB" alt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6744" y="4788743"/>
            <a:ext cx="229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alt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Prices</a:t>
            </a:r>
            <a:endParaRPr lang="en-GB" dirty="0">
              <a:solidFill>
                <a:schemeClr val="accent3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1" name="Picture 4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7"/>
          <a:stretch/>
        </p:blipFill>
        <p:spPr bwMode="auto">
          <a:xfrm>
            <a:off x="6223074" y="4378878"/>
            <a:ext cx="3616697" cy="304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22314"/>
              </p:ext>
            </p:extLst>
          </p:nvPr>
        </p:nvGraphicFramePr>
        <p:xfrm>
          <a:off x="6495764" y="5220791"/>
          <a:ext cx="3279140" cy="2152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7200"/>
                <a:gridCol w="961010"/>
                <a:gridCol w="10909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b="1" dirty="0" err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Item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b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b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Price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Bread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 loaf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£1.19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Butter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0.5kg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£3.45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Packet of ham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10 slices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£2.20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Cheese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250g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£2.15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Tomato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Pack of 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£0.80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Tin of tuna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160g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£1.50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Crisps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Pack of 6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£1.25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Cucumber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£0.49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Jelly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135g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£0.60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Ice cream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litres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£1.80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Lemonade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 litres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£1.29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330540" y="4378878"/>
            <a:ext cx="340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y-GB" altLang="en-US" sz="2000" b="1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y-GB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TESCO</a:t>
            </a:r>
            <a:endParaRPr lang="cy-GB" alt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67037" y="4788743"/>
            <a:ext cx="229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alt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Prices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36" name="Down Arrow Callout 1035"/>
          <p:cNvSpPr/>
          <p:nvPr/>
        </p:nvSpPr>
        <p:spPr>
          <a:xfrm rot="10800000">
            <a:off x="3762525" y="4053206"/>
            <a:ext cx="2388544" cy="337436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739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7" name="TextBox 1036"/>
          <p:cNvSpPr txBox="1"/>
          <p:nvPr/>
        </p:nvSpPr>
        <p:spPr>
          <a:xfrm>
            <a:off x="3762524" y="4868296"/>
            <a:ext cx="2388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400" dirty="0">
                <a:latin typeface="Century Gothic" panose="020B0502020202020204" pitchFamily="34" charset="0"/>
              </a:rPr>
              <a:t>Megan is </a:t>
            </a:r>
            <a:r>
              <a:rPr lang="cy-GB" sz="1400" dirty="0" err="1">
                <a:latin typeface="Century Gothic" panose="020B0502020202020204" pitchFamily="34" charset="0"/>
              </a:rPr>
              <a:t>having</a:t>
            </a:r>
            <a:r>
              <a:rPr lang="cy-GB" sz="1400" dirty="0">
                <a:latin typeface="Century Gothic" panose="020B0502020202020204" pitchFamily="34" charset="0"/>
              </a:rPr>
              <a:t> a </a:t>
            </a:r>
            <a:r>
              <a:rPr lang="cy-GB" sz="1400" dirty="0" err="1">
                <a:latin typeface="Century Gothic" panose="020B0502020202020204" pitchFamily="34" charset="0"/>
              </a:rPr>
              <a:t>party</a:t>
            </a:r>
            <a:r>
              <a:rPr lang="cy-GB" sz="1400" dirty="0">
                <a:latin typeface="Century Gothic" panose="020B0502020202020204" pitchFamily="34" charset="0"/>
              </a:rPr>
              <a:t>. </a:t>
            </a:r>
            <a:r>
              <a:rPr lang="cy-GB" sz="1400" dirty="0" smtClean="0">
                <a:latin typeface="Century Gothic" panose="020B0502020202020204" pitchFamily="34" charset="0"/>
              </a:rPr>
              <a:t>  </a:t>
            </a:r>
          </a:p>
          <a:p>
            <a:r>
              <a:rPr lang="cy-GB" sz="1400" dirty="0" err="1" smtClean="0">
                <a:latin typeface="Century Gothic" panose="020B0502020202020204" pitchFamily="34" charset="0"/>
              </a:rPr>
              <a:t>Megan’s</a:t>
            </a:r>
            <a:r>
              <a:rPr lang="cy-GB" sz="1400" dirty="0" smtClean="0">
                <a:latin typeface="Century Gothic" panose="020B0502020202020204" pitchFamily="34" charset="0"/>
              </a:rPr>
              <a:t> </a:t>
            </a:r>
            <a:r>
              <a:rPr lang="cy-GB" sz="1400" dirty="0" err="1">
                <a:latin typeface="Century Gothic" panose="020B0502020202020204" pitchFamily="34" charset="0"/>
              </a:rPr>
              <a:t>Mum</a:t>
            </a:r>
            <a:r>
              <a:rPr lang="cy-GB" sz="1400" dirty="0">
                <a:latin typeface="Century Gothic" panose="020B0502020202020204" pitchFamily="34" charset="0"/>
              </a:rPr>
              <a:t> </a:t>
            </a:r>
            <a:r>
              <a:rPr lang="cy-GB" sz="1400" dirty="0" err="1">
                <a:latin typeface="Century Gothic" panose="020B0502020202020204" pitchFamily="34" charset="0"/>
              </a:rPr>
              <a:t>intends</a:t>
            </a:r>
            <a:r>
              <a:rPr lang="cy-GB" sz="1400" dirty="0">
                <a:latin typeface="Century Gothic" panose="020B0502020202020204" pitchFamily="34" charset="0"/>
              </a:rPr>
              <a:t> to go to Tesco to </a:t>
            </a:r>
            <a:r>
              <a:rPr lang="cy-GB" sz="1400" dirty="0" err="1">
                <a:latin typeface="Century Gothic" panose="020B0502020202020204" pitchFamily="34" charset="0"/>
              </a:rPr>
              <a:t>buy</a:t>
            </a:r>
            <a:r>
              <a:rPr lang="cy-GB" sz="1400" dirty="0">
                <a:latin typeface="Century Gothic" panose="020B0502020202020204" pitchFamily="34" charset="0"/>
              </a:rPr>
              <a:t> all the </a:t>
            </a:r>
            <a:r>
              <a:rPr lang="cy-GB" sz="1400" dirty="0" err="1">
                <a:latin typeface="Century Gothic" panose="020B0502020202020204" pitchFamily="34" charset="0"/>
              </a:rPr>
              <a:t>food</a:t>
            </a:r>
            <a:r>
              <a:rPr lang="cy-GB" sz="1400" dirty="0">
                <a:latin typeface="Century Gothic" panose="020B0502020202020204" pitchFamily="34" charset="0"/>
              </a:rPr>
              <a:t> </a:t>
            </a:r>
            <a:r>
              <a:rPr lang="cy-GB" sz="1400" dirty="0" err="1">
                <a:latin typeface="Century Gothic" panose="020B0502020202020204" pitchFamily="34" charset="0"/>
              </a:rPr>
              <a:t>and</a:t>
            </a:r>
            <a:r>
              <a:rPr lang="cy-GB" sz="1400" dirty="0">
                <a:latin typeface="Century Gothic" panose="020B0502020202020204" pitchFamily="34" charset="0"/>
              </a:rPr>
              <a:t> </a:t>
            </a:r>
            <a:r>
              <a:rPr lang="cy-GB" sz="1400" dirty="0" err="1">
                <a:latin typeface="Century Gothic" panose="020B0502020202020204" pitchFamily="34" charset="0"/>
              </a:rPr>
              <a:t>drink</a:t>
            </a:r>
            <a:r>
              <a:rPr lang="cy-GB" sz="1400" dirty="0">
                <a:latin typeface="Century Gothic" panose="020B0502020202020204" pitchFamily="34" charset="0"/>
              </a:rPr>
              <a:t>. </a:t>
            </a:r>
            <a:endParaRPr lang="cy-GB" sz="1400" dirty="0" smtClean="0">
              <a:latin typeface="Century Gothic" panose="020B0502020202020204" pitchFamily="34" charset="0"/>
            </a:endParaRPr>
          </a:p>
          <a:p>
            <a:endParaRPr lang="cy-GB" sz="1400" dirty="0">
              <a:latin typeface="Century Gothic" panose="020B0502020202020204" pitchFamily="34" charset="0"/>
            </a:endParaRPr>
          </a:p>
          <a:p>
            <a:r>
              <a:rPr lang="cy-GB" sz="1400" dirty="0" err="1" smtClean="0">
                <a:latin typeface="Century Gothic" panose="020B0502020202020204" pitchFamily="34" charset="0"/>
              </a:rPr>
              <a:t>Show</a:t>
            </a:r>
            <a:r>
              <a:rPr lang="cy-GB" sz="1400" dirty="0" smtClean="0">
                <a:latin typeface="Century Gothic" panose="020B0502020202020204" pitchFamily="34" charset="0"/>
              </a:rPr>
              <a:t> </a:t>
            </a:r>
            <a:r>
              <a:rPr lang="cy-GB" sz="1400" dirty="0" err="1">
                <a:latin typeface="Century Gothic" panose="020B0502020202020204" pitchFamily="34" charset="0"/>
              </a:rPr>
              <a:t>that</a:t>
            </a:r>
            <a:r>
              <a:rPr lang="cy-GB" sz="1400" dirty="0">
                <a:latin typeface="Century Gothic" panose="020B0502020202020204" pitchFamily="34" charset="0"/>
              </a:rPr>
              <a:t> </a:t>
            </a:r>
            <a:r>
              <a:rPr lang="cy-GB" sz="1400" dirty="0" err="1">
                <a:latin typeface="Century Gothic" panose="020B0502020202020204" pitchFamily="34" charset="0"/>
              </a:rPr>
              <a:t>Megan’s</a:t>
            </a:r>
            <a:r>
              <a:rPr lang="cy-GB" sz="1400" dirty="0">
                <a:latin typeface="Century Gothic" panose="020B0502020202020204" pitchFamily="34" charset="0"/>
              </a:rPr>
              <a:t> </a:t>
            </a:r>
            <a:r>
              <a:rPr lang="cy-GB" sz="1400" dirty="0" err="1">
                <a:latin typeface="Century Gothic" panose="020B0502020202020204" pitchFamily="34" charset="0"/>
              </a:rPr>
              <a:t>Mum</a:t>
            </a:r>
            <a:r>
              <a:rPr lang="cy-GB" sz="1400" dirty="0">
                <a:latin typeface="Century Gothic" panose="020B0502020202020204" pitchFamily="34" charset="0"/>
              </a:rPr>
              <a:t> is </a:t>
            </a:r>
            <a:r>
              <a:rPr lang="cy-GB" sz="1400" dirty="0" err="1">
                <a:latin typeface="Century Gothic" panose="020B0502020202020204" pitchFamily="34" charset="0"/>
              </a:rPr>
              <a:t>wrong</a:t>
            </a:r>
            <a:r>
              <a:rPr lang="cy-GB" sz="1400" dirty="0">
                <a:latin typeface="Century Gothic" panose="020B0502020202020204" pitchFamily="34" charset="0"/>
              </a:rPr>
              <a:t> to do </a:t>
            </a:r>
            <a:r>
              <a:rPr lang="cy-GB" sz="1400" dirty="0" err="1">
                <a:latin typeface="Century Gothic" panose="020B0502020202020204" pitchFamily="34" charset="0"/>
              </a:rPr>
              <a:t>this</a:t>
            </a:r>
            <a:r>
              <a:rPr lang="cy-GB" sz="1400" dirty="0">
                <a:latin typeface="Century Gothic" panose="020B0502020202020204" pitchFamily="34" charset="0"/>
              </a:rPr>
              <a:t>. </a:t>
            </a:r>
            <a:endParaRPr lang="cy-GB" sz="1400" dirty="0" smtClean="0">
              <a:latin typeface="Century Gothic" panose="020B0502020202020204" pitchFamily="34" charset="0"/>
            </a:endParaRPr>
          </a:p>
          <a:p>
            <a:endParaRPr lang="cy-GB" sz="1400" dirty="0">
              <a:latin typeface="Century Gothic" panose="020B0502020202020204" pitchFamily="34" charset="0"/>
            </a:endParaRPr>
          </a:p>
          <a:p>
            <a:r>
              <a:rPr lang="cy-GB" sz="1400" dirty="0" err="1" smtClean="0">
                <a:latin typeface="Century Gothic" panose="020B0502020202020204" pitchFamily="34" charset="0"/>
              </a:rPr>
              <a:t>What</a:t>
            </a:r>
            <a:r>
              <a:rPr lang="cy-GB" sz="1400" dirty="0" smtClean="0">
                <a:latin typeface="Century Gothic" panose="020B0502020202020204" pitchFamily="34" charset="0"/>
              </a:rPr>
              <a:t> </a:t>
            </a:r>
            <a:r>
              <a:rPr lang="cy-GB" sz="1400" dirty="0" err="1">
                <a:latin typeface="Century Gothic" panose="020B0502020202020204" pitchFamily="34" charset="0"/>
              </a:rPr>
              <a:t>advice</a:t>
            </a:r>
            <a:r>
              <a:rPr lang="cy-GB" sz="1400" dirty="0">
                <a:latin typeface="Century Gothic" panose="020B0502020202020204" pitchFamily="34" charset="0"/>
              </a:rPr>
              <a:t> </a:t>
            </a:r>
            <a:r>
              <a:rPr lang="cy-GB" sz="1400" dirty="0" err="1">
                <a:latin typeface="Century Gothic" panose="020B0502020202020204" pitchFamily="34" charset="0"/>
              </a:rPr>
              <a:t>would</a:t>
            </a:r>
            <a:r>
              <a:rPr lang="cy-GB" sz="1400" dirty="0">
                <a:latin typeface="Century Gothic" panose="020B0502020202020204" pitchFamily="34" charset="0"/>
              </a:rPr>
              <a:t> </a:t>
            </a:r>
            <a:r>
              <a:rPr lang="cy-GB" sz="1400" dirty="0" err="1">
                <a:latin typeface="Century Gothic" panose="020B0502020202020204" pitchFamily="34" charset="0"/>
              </a:rPr>
              <a:t>you</a:t>
            </a:r>
            <a:r>
              <a:rPr lang="cy-GB" sz="1400" dirty="0">
                <a:latin typeface="Century Gothic" panose="020B0502020202020204" pitchFamily="34" charset="0"/>
              </a:rPr>
              <a:t> </a:t>
            </a:r>
            <a:r>
              <a:rPr lang="cy-GB" sz="1400" dirty="0" err="1">
                <a:latin typeface="Century Gothic" panose="020B0502020202020204" pitchFamily="34" charset="0"/>
              </a:rPr>
              <a:t>give</a:t>
            </a:r>
            <a:r>
              <a:rPr lang="cy-GB" sz="1400" dirty="0">
                <a:latin typeface="Century Gothic" panose="020B0502020202020204" pitchFamily="34" charset="0"/>
              </a:rPr>
              <a:t> to </a:t>
            </a:r>
            <a:r>
              <a:rPr lang="cy-GB" sz="1400" dirty="0" err="1">
                <a:latin typeface="Century Gothic" panose="020B0502020202020204" pitchFamily="34" charset="0"/>
              </a:rPr>
              <a:t>Megan’s</a:t>
            </a:r>
            <a:r>
              <a:rPr lang="cy-GB" sz="1400" dirty="0">
                <a:latin typeface="Century Gothic" panose="020B0502020202020204" pitchFamily="34" charset="0"/>
              </a:rPr>
              <a:t> </a:t>
            </a:r>
            <a:r>
              <a:rPr lang="cy-GB" sz="1400" dirty="0" err="1" smtClean="0">
                <a:latin typeface="Century Gothic" panose="020B0502020202020204" pitchFamily="34" charset="0"/>
              </a:rPr>
              <a:t>Mum</a:t>
            </a:r>
            <a:r>
              <a:rPr lang="cy-GB" altLang="en-US" sz="1400" dirty="0" smtClean="0">
                <a:ea typeface="Calibri" pitchFamily="34" charset="0"/>
                <a:cs typeface="Times New Roman" pitchFamily="18" charset="0"/>
              </a:rPr>
              <a:t>?</a:t>
            </a:r>
            <a:endParaRPr lang="cy-GB" altLang="en-US" sz="1400" dirty="0">
              <a:cs typeface="Arial" pitchFamily="34" charset="0"/>
            </a:endParaRPr>
          </a:p>
        </p:txBody>
      </p:sp>
      <p:pic>
        <p:nvPicPr>
          <p:cNvPr id="57" name="Picture 4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r="12693"/>
          <a:stretch/>
        </p:blipFill>
        <p:spPr bwMode="auto">
          <a:xfrm>
            <a:off x="72983" y="3575075"/>
            <a:ext cx="1772635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TextBox 1037"/>
          <p:cNvSpPr txBox="1"/>
          <p:nvPr/>
        </p:nvSpPr>
        <p:spPr>
          <a:xfrm>
            <a:off x="92819" y="3593706"/>
            <a:ext cx="165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SAINSBURYS</a:t>
            </a:r>
            <a:b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Cheese: Buy </a:t>
            </a:r>
            <a:r>
              <a:rPr lang="cy-GB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one</a:t>
            </a:r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cy-GB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get</a:t>
            </a:r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cy-GB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one</a:t>
            </a:r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cy-GB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free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0" name="Picture 4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r="12693"/>
          <a:stretch/>
        </p:blipFill>
        <p:spPr bwMode="auto">
          <a:xfrm>
            <a:off x="1932446" y="3575075"/>
            <a:ext cx="1772635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952283" y="3593706"/>
            <a:ext cx="116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TESCO</a:t>
            </a:r>
            <a:b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 </a:t>
            </a:r>
            <a:r>
              <a:rPr lang="cy-GB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tins</a:t>
            </a:r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of </a:t>
            </a:r>
            <a:r>
              <a:rPr lang="cy-GB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tuna</a:t>
            </a:r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cy-GB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for</a:t>
            </a:r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£2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2" name="Picture 4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r="12693"/>
          <a:stretch/>
        </p:blipFill>
        <p:spPr bwMode="auto">
          <a:xfrm>
            <a:off x="6211051" y="3593706"/>
            <a:ext cx="1439905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6230888" y="3612337"/>
            <a:ext cx="170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MORRISONS</a:t>
            </a:r>
            <a:b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  <a:r>
              <a:rPr lang="cy-GB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loaves</a:t>
            </a:r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cy-GB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for</a:t>
            </a:r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the </a:t>
            </a:r>
            <a:r>
              <a:rPr lang="cy-GB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price</a:t>
            </a:r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of 2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4" name="Picture 4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r="12693"/>
          <a:stretch/>
        </p:blipFill>
        <p:spPr bwMode="auto">
          <a:xfrm>
            <a:off x="7722964" y="3593706"/>
            <a:ext cx="2116807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7722964" y="3593705"/>
            <a:ext cx="205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ASDA</a:t>
            </a:r>
            <a:b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cy-GB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Jelly</a:t>
            </a:r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is 25% </a:t>
            </a:r>
            <a:endParaRPr lang="cy-GB" sz="1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cy-GB" sz="12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cheaper</a:t>
            </a:r>
            <a:r>
              <a:rPr lang="cy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cy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 Tesco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301</Words>
  <Application>Microsoft Office PowerPoint</Application>
  <PresentationFormat>Custom</PresentationFormat>
  <Paragraphs>168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Owain Roberts</dc:creator>
  <cp:lastModifiedBy>Gareth Evans</cp:lastModifiedBy>
  <cp:revision>41</cp:revision>
  <dcterms:created xsi:type="dcterms:W3CDTF">2015-01-15T15:22:35Z</dcterms:created>
  <dcterms:modified xsi:type="dcterms:W3CDTF">2015-04-01T18:48:50Z</dcterms:modified>
</cp:coreProperties>
</file>